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85F"/>
    <a:srgbClr val="132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58" autoAdjust="0"/>
  </p:normalViewPr>
  <p:slideViewPr>
    <p:cSldViewPr>
      <p:cViewPr>
        <p:scale>
          <a:sx n="77" d="100"/>
          <a:sy n="77" d="100"/>
        </p:scale>
        <p:origin x="-117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Strategic Managerial Accounting: hospitality, tourism &amp; events applications 6e</a:t>
            </a:r>
          </a:p>
          <a:p>
            <a:pPr lvl="0"/>
            <a:endParaRPr lang="cy-GB" dirty="0" smtClean="0"/>
          </a:p>
          <a:p>
            <a:pPr lvl="0"/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039938" y="6497638"/>
            <a:ext cx="71040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Jones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 al: 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Strategic</a:t>
            </a:r>
            <a:r>
              <a:rPr lang="en-GB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Managerial Accounting: </a:t>
            </a:r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Hospitality, Tourism &amp; Events Applications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6thedition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Goodfellow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Publishers</a:t>
            </a:r>
          </a:p>
        </p:txBody>
      </p:sp>
      <p:pic>
        <p:nvPicPr>
          <p:cNvPr id="8" name="Picture 7" descr="GP_JONES_WE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52320" y="260647"/>
            <a:ext cx="1276475" cy="1662841"/>
          </a:xfrm>
          <a:prstGeom prst="rect">
            <a:avLst/>
          </a:prstGeom>
        </p:spPr>
      </p:pic>
      <p:pic>
        <p:nvPicPr>
          <p:cNvPr id="9" name="Picture 8" descr="GP LOGO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5536" y="6165304"/>
            <a:ext cx="504056" cy="485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b="1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Chapter 13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Business Finance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smtClean="0">
                <a:solidFill>
                  <a:schemeClr val="bg1"/>
                </a:solidFill>
              </a:rPr>
              <a:t/>
            </a:r>
            <a:br>
              <a:rPr lang="en-US" b="1" smtClean="0">
                <a:solidFill>
                  <a:schemeClr val="bg1"/>
                </a:solidFill>
              </a:rPr>
            </a:br>
            <a:r>
              <a:rPr lang="en-US" b="1" smtClean="0">
                <a:solidFill>
                  <a:schemeClr val="bg1"/>
                </a:solidFill>
              </a:rPr>
              <a:t>Summary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7500" lnSpcReduction="20000"/>
          </a:bodyPr>
          <a:lstStyle/>
          <a:p>
            <a:pPr marL="457200" lvl="0" indent="-457200" algn="l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Short-term finance should be used where finance is required for short term projects and for working capital requirements.</a:t>
            </a:r>
          </a:p>
          <a:p>
            <a:pPr marL="457200" lvl="0" indent="-457200" algn="l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The two main types of long term finance are equity and debt.</a:t>
            </a:r>
          </a:p>
          <a:p>
            <a:pPr marL="457200" lvl="0" indent="-457200" algn="l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The relationship between equity and debt is important to ascertain the WACC.</a:t>
            </a:r>
          </a:p>
          <a:p>
            <a:pPr marL="457200" lvl="0" indent="-457200" algn="l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A variety of bespoke financing methods are available in the hospitality, tourism and events sectors.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Objectives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After studying this t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opic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you should be able to:</a:t>
            </a: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Identify the main sources of short-term finance</a:t>
            </a: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Identify the main sources of long-term finance</a:t>
            </a: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Distinguish between the financing sources available to different sizes of organisation</a:t>
            </a: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Understand the specific financing options available to hospitality, tourism and events organisations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7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Short-term Sources of Finance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marL="457200" indent="-457200" algn="l">
              <a:buFont typeface="Wingdings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Bank Overdraft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Term loan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Trade Credit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Deferred Income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Long-term Sources of Finance 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Equity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Retained profit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Preference shares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Debt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Term </a:t>
            </a: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loans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Bonds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Weighted Average Cost of Capital (WACC)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The cost of capital is the minimum return that is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acceptable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to the provider of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finance.</a:t>
            </a:r>
          </a:p>
          <a:p>
            <a:pPr algn="l"/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59832" y="3645024"/>
            <a:ext cx="0" cy="19442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99792" y="33569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High</a:t>
            </a:r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3808" y="55892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Low</a:t>
            </a:r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1680" y="4247800"/>
            <a:ext cx="9861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 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Capital</a:t>
            </a:r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47864" y="354165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Equity</a:t>
            </a:r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872" y="506555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Secured Debt</a:t>
            </a:r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1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Example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Spiritual Spas has two sources of finance: equity provided by the shareholders and bonds.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The cost of equity has been calculated at 14% and the cost of debt has been calculated at 6%.  The capital structure of the company means that £750,000 has been provided by equity and £250,000 by bonds.  The WACC can be calculated as follows: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Answer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Total capital invested is £750,000 + £250,000 = £1,000,000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The equity proportion is £750,000/£1,000,000 = 75% and therefore the debt proportion = 25%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Weighted cost of equity = 	14% x 0.75 	 = 10.5%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Weighted cost of debt = 	6% x 0.25	 = 1.5%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	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				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WACC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	 = 12%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Any investment that the company makes will need to earn a return over 12% in order to ensure the company remains successful.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SME’s </a:t>
            </a:r>
            <a:r>
              <a:rPr lang="en-US" b="1" dirty="0" smtClean="0">
                <a:solidFill>
                  <a:schemeClr val="bg1"/>
                </a:solidFill>
              </a:rPr>
              <a:t>and Micro </a:t>
            </a:r>
            <a:r>
              <a:rPr lang="en-US" b="1" dirty="0" smtClean="0">
                <a:solidFill>
                  <a:schemeClr val="bg1"/>
                </a:solidFill>
              </a:rPr>
              <a:t>Businesses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marL="457200" indent="-457200" algn="l">
              <a:buFont typeface="Wingdings" pitchFamily="2" charset="2"/>
              <a:buChar char="Ø"/>
            </a:pPr>
            <a:endParaRPr lang="en-US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Face a funding gap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Inability to raise equity or debt easily</a:t>
            </a:r>
          </a:p>
          <a:p>
            <a:pPr lvl="1"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Can </a:t>
            </a:r>
            <a:r>
              <a:rPr lang="en-US" b="0" dirty="0" err="1" smtClean="0">
                <a:solidFill>
                  <a:schemeClr val="tx2">
                    <a:lumMod val="75000"/>
                  </a:schemeClr>
                </a:solidFill>
              </a:rPr>
              <a:t>utilise</a:t>
            </a: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 government grants and funding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Sector </a:t>
            </a:r>
            <a:r>
              <a:rPr lang="en-US" b="1" dirty="0" smtClean="0">
                <a:solidFill>
                  <a:schemeClr val="bg1"/>
                </a:solidFill>
              </a:rPr>
              <a:t>Specific Financing 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Short term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Deferred income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12700" lvl="1" indent="-12700" algn="l">
              <a:buFont typeface="Wingdings" pitchFamily="2" charset="2"/>
              <a:buChar char="Ø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12700" lvl="1" indent="-12700" algn="l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Long term</a:t>
            </a:r>
          </a:p>
          <a:p>
            <a:pPr marL="469900" lvl="2" indent="-12700" algn="l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Franchising</a:t>
            </a:r>
          </a:p>
          <a:p>
            <a:pPr marL="469900" lvl="2" indent="-12700" algn="l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Management Contracts (REITS)</a:t>
            </a:r>
          </a:p>
          <a:p>
            <a:pPr marL="469900" lvl="2" indent="-12700" algn="l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Entrepreneurial Activity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303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Chapter 13</vt:lpstr>
      <vt:lpstr> Objectives </vt:lpstr>
      <vt:lpstr>Short-term Sources of Finance </vt:lpstr>
      <vt:lpstr>Long-term Sources of Finance  </vt:lpstr>
      <vt:lpstr>Weighted Average Cost of Capital (WACC) </vt:lpstr>
      <vt:lpstr> Example  </vt:lpstr>
      <vt:lpstr> Answer </vt:lpstr>
      <vt:lpstr> SME’s and Micro Businesses  </vt:lpstr>
      <vt:lpstr> Sector Specific Financing  </vt:lpstr>
      <vt:lpstr> Summary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TAJ</dc:creator>
  <cp:lastModifiedBy>TAJ</cp:lastModifiedBy>
  <cp:revision>8</cp:revision>
  <dcterms:created xsi:type="dcterms:W3CDTF">2012-08-01T20:46:07Z</dcterms:created>
  <dcterms:modified xsi:type="dcterms:W3CDTF">2012-08-26T13:44:23Z</dcterms:modified>
</cp:coreProperties>
</file>